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8877FD-C3FF-42CB-8C8F-CDB8DA55B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1374E42-B38B-4700-9C65-89105D608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BF7E59-9B27-44E1-AFED-4EC547DD2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5C1CA6-E023-4388-8F1A-752258D7A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784982-730D-46AC-B707-E09763436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6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4448F9-A683-485E-9541-A2E4EE06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BCD233-2AC2-490D-A87A-580DC07C9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C48F7A-B408-4A50-BBED-815AA4227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1A8004-4290-49E5-9F95-40CF4031F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6D3ACB-4E6F-44DA-AC53-5E8AEDF6C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682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3435611-3E89-4EBA-91E0-BB711070E3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1AF30A0-0988-4320-AC9F-1DB7A4E5BA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A40654-1164-4C48-891D-D55263A0D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8A98CC-6909-49A4-9F5D-3E4187327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29351F-0519-4414-A7A2-8C72F1DC9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6092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E51E51-9062-4609-AB48-8AD0EC21D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6A0886-DAD5-4347-82BD-E4322115D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B95D2B-FAC4-47FF-91E7-943339003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7DA9A4-61A3-4C38-9234-BA3AD5F95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DA2F9A-F5B4-4589-BE67-992C75D14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511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A516D6-860F-4897-884A-DE97C732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0AE538-AC02-4517-947F-27E14B637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EC34D7-7989-4BC5-88B5-4A57568E4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DDD3DE-7E98-4C06-9127-198426F6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D6319B-B1E1-4F9F-B72B-962B4D01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352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819A5-2DB2-4E69-A307-1F7E791AD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928BD1-B62C-4A19-AB77-7F503ED1E7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2224A7-BE7D-4383-B567-3A0393F9E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51715E1-1EAD-45A1-9B47-8FA1CE6C5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FF2D3E-58E6-436D-9A7E-299430C2E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212CFB2-4387-47C1-99B4-ACAFE47A5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23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8B943F-3C28-4AA3-8249-F1E2D535C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7F9100F-F59B-463C-B78A-CC4A23BDD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AF5A860-C883-482E-94DC-9F01A9A21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F8D1025-3314-441F-B49D-C5ACFEE4ED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C061D0B-573F-49A6-AA27-4ADA681F06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B44BF97-7A5E-4558-8F3E-9C9692800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1585B5E-2BAC-4FA9-89CC-C5C5521BD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722BCB2-0C55-4766-BB3D-63B4BB2A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557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04C7F0-FE3D-4136-AA52-89E82725D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C86C67E-60A1-4B66-AFCE-115AE4D0B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349AA41-106B-4BF6-991B-ED551AD99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124380F-8BDD-4090-AB9B-E1F958F99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5988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C316007-5845-4427-8E19-1B240A50B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23607BB-BF09-4E44-A008-E6C5F4ADE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141CDE3-CD6F-46E8-A170-0C5A5F7D0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7494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5EB865-9EE8-444F-BE7A-F798A5F7C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43A7AD-8FAD-4100-8ECA-C971EB046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D00377-E867-4CA5-A53D-125602AFF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6449526-2E9F-44DE-867C-675D14787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EFC6D7E-CAE4-4CF1-AF12-6C749E71C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C34DE6F-C763-4456-9DF3-3EDC923C8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477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7D18C-6C69-4EEE-A60C-D610EE34B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E8A0392-15EA-4008-9C78-0A979E3B74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98FD98-F7A4-4435-B18F-2C0149345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60B64AE-0A8A-4AC9-94B7-C011CE691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D2AD57A-DE89-4ACA-81D5-3A5F6F585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6AB50CE-0479-4CBE-B4DA-54B48F182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652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72AAA1-ADBD-49FB-AEA4-BBB9A524A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ABA1BAC-8076-448D-ACE3-31FD31473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1D2512-0D78-4152-908A-CDC48F0A3B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95110-85B8-4301-B13B-F280A06B402E}" type="datetimeFigureOut">
              <a:rPr lang="ru-RU" smtClean="0"/>
              <a:t>13.08.2021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18B918-E196-4BB2-9D93-252E09A50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91CE9D-8EF5-4F49-A075-2C8CC7CE30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782B5-2395-4A7D-9098-8FED5A8527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8952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aps.org/pre/" TargetMode="External"/><Relationship Id="rId2" Type="http://schemas.openxmlformats.org/officeDocument/2006/relationships/hyperlink" Target="https://pubmed.ncbi.nlm.nih.gov/?term=fMRI&amp;timeline=expande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u.wikipedia.org/wiki/%D0%9D%D0%B5%D0%B9%D1%80%D0%BE%D0%BD%D0%B0%D1%83%D0%BA%D0%B8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s://ru.wikipedia.org/wiki/%D0%9D%D0%B5%D0%B9%D1%80%D0%BE%D0%B2%D0%B8%D0%B7%D1%83%D0%B0%D0%BB%D0%B8%D0%B7%D0%B0%D1%86%D0%B8%D1%8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u.wikipedia.org/wiki/%D0%9D%D0%B5%D0%B9%D1%80%D0%BE%D0%B2%D0%B8%D0%B7%D1%83%D0%B0%D0%BB%D0%B8%D0%B7%D0%B0%D1%86%D0%B8%D1%8F#/media/%D0%A4%D0%B0%D0%B9%D0%BB:3Dbrain.gif" TargetMode="External"/><Relationship Id="rId5" Type="http://schemas.openxmlformats.org/officeDocument/2006/relationships/hyperlink" Target="https://ru.wikipedia.org/wiki/%D0%9D%D0%B5%D0%B9%D1%80%D0%BE%D0%B2%D0%B8%D0%B7%D1%83%D0%B0%D0%BB%D0%B8%D0%B7%D0%B0%D1%86%D0%B8%D1%8F#/media/%D0%A4%D0%B0%D0%B9%D0%BB:Parasagittal_MRI_of_human_head_in_patient_with_benign_familial_macrocephaly_prior_to_brain_injury_(ANIMATED).gif" TargetMode="Externa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AA7D15-D004-4E3C-8DE7-C047A3F607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Фундаментальная нейронаука и </a:t>
            </a:r>
            <a:r>
              <a:rPr lang="ru-RU" dirty="0" err="1"/>
              <a:t>нейровизуализация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719690-63EF-46BD-84FE-3E2FC79F1717}"/>
              </a:ext>
            </a:extLst>
          </p:cNvPr>
          <p:cNvSpPr txBox="1"/>
          <p:nvPr/>
        </p:nvSpPr>
        <p:spPr>
          <a:xfrm>
            <a:off x="4317534" y="3867324"/>
            <a:ext cx="355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Введение</a:t>
            </a:r>
          </a:p>
        </p:txBody>
      </p:sp>
    </p:spTree>
    <p:extLst>
      <p:ext uri="{BB962C8B-B14F-4D97-AF65-F5344CB8AC3E}">
        <p14:creationId xmlns:p14="http://schemas.microsoft.com/office/powerpoint/2010/main" val="2251023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3A3F62-7F7D-4432-B857-CAB125D51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17379A8-451C-4836-ACD1-F6E387EED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728" y="264549"/>
            <a:ext cx="4039756" cy="64466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9A581C-ED18-41A2-B42D-EBC4575BD313}"/>
              </a:ext>
            </a:extLst>
          </p:cNvPr>
          <p:cNvSpPr txBox="1"/>
          <p:nvPr/>
        </p:nvSpPr>
        <p:spPr>
          <a:xfrm>
            <a:off x="1120507" y="1350627"/>
            <a:ext cx="6588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С появлением МРТ, публикации на тему визуализации магнитного резонанса и использования этого метода визуализации в биомедицинских исследованиях выросло с более чем 16 000 публикаций в 2014 г. до 40522 в 2020г.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2B441F28-96F0-4ACA-98BC-D0D6EF6DBF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20507" y="3205297"/>
            <a:ext cx="6732078" cy="2827605"/>
          </a:xfrm>
        </p:spPr>
      </p:pic>
    </p:spTree>
    <p:extLst>
      <p:ext uri="{BB962C8B-B14F-4D97-AF65-F5344CB8AC3E}">
        <p14:creationId xmlns:p14="http://schemas.microsoft.com/office/powerpoint/2010/main" val="2232559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3A3F62-7F7D-4432-B857-CAB125D51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9A581C-ED18-41A2-B42D-EBC4575BD313}"/>
              </a:ext>
            </a:extLst>
          </p:cNvPr>
          <p:cNvSpPr txBox="1"/>
          <p:nvPr/>
        </p:nvSpPr>
        <p:spPr>
          <a:xfrm>
            <a:off x="885268" y="1208014"/>
            <a:ext cx="6588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Исследования с использованием МРТ первоначально состояли из всего несколько точек данных, но наборы данных быстро разрослись до сотен субъектов и миллиард точек данных.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9EBFAE2-3933-4402-88E1-AF33D6EBC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98508"/>
            <a:ext cx="6516009" cy="370574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4FE014C-B0F7-43A6-AE91-64303C3BD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0256" y="622984"/>
            <a:ext cx="4791744" cy="59063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FBF950A-73B9-4A3C-A6B6-B6131238E24E}"/>
              </a:ext>
            </a:extLst>
          </p:cNvPr>
          <p:cNvSpPr txBox="1"/>
          <p:nvPr/>
        </p:nvSpPr>
        <p:spPr>
          <a:xfrm>
            <a:off x="7558156" y="376763"/>
            <a:ext cx="46798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b="0" i="0" dirty="0">
                <a:solidFill>
                  <a:srgbClr val="111111"/>
                </a:solidFill>
                <a:effectLst/>
                <a:latin typeface="u2400"/>
              </a:rPr>
              <a:t>▼ </a:t>
            </a:r>
            <a:r>
              <a:rPr lang="ru-RU" sz="1000" dirty="0"/>
              <a:t>Современный магнитный резонанс сканер изображений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46E9DA-B12C-4D15-B40C-65BD7F233E0E}"/>
              </a:ext>
            </a:extLst>
          </p:cNvPr>
          <p:cNvSpPr txBox="1"/>
          <p:nvPr/>
        </p:nvSpPr>
        <p:spPr>
          <a:xfrm>
            <a:off x="8106329" y="6529308"/>
            <a:ext cx="46798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00" b="0" i="0" dirty="0">
                <a:solidFill>
                  <a:srgbClr val="111111"/>
                </a:solidFill>
                <a:effectLst/>
                <a:latin typeface="u2400"/>
              </a:rPr>
              <a:t>▲ </a:t>
            </a:r>
            <a:r>
              <a:rPr lang="ru-RU" sz="1000" dirty="0"/>
              <a:t>Современный магнитный резонанс сканер изображений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B11F82-FF16-41E1-9CD5-565947BE8DE7}"/>
              </a:ext>
            </a:extLst>
          </p:cNvPr>
          <p:cNvSpPr txBox="1"/>
          <p:nvPr/>
        </p:nvSpPr>
        <p:spPr>
          <a:xfrm>
            <a:off x="885268" y="6204250"/>
            <a:ext cx="63879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1000" dirty="0"/>
          </a:p>
          <a:p>
            <a:r>
              <a:rPr lang="ru-RU" sz="1000" b="0" i="0" dirty="0">
                <a:solidFill>
                  <a:srgbClr val="111111"/>
                </a:solidFill>
                <a:effectLst/>
                <a:latin typeface="u2400"/>
              </a:rPr>
              <a:t>▲  </a:t>
            </a:r>
            <a:r>
              <a:rPr lang="ru-RU" sz="1000" dirty="0"/>
              <a:t>Количество точек данных в типичном исследовании МРТ увеличивается экспоненциально</a:t>
            </a:r>
          </a:p>
          <a:p>
            <a:r>
              <a:rPr lang="ru-RU" sz="1000" dirty="0"/>
              <a:t>с развитием технологий МРТ и методов анализа</a:t>
            </a:r>
          </a:p>
        </p:txBody>
      </p:sp>
    </p:spTree>
    <p:extLst>
      <p:ext uri="{BB962C8B-B14F-4D97-AF65-F5344CB8AC3E}">
        <p14:creationId xmlns:p14="http://schemas.microsoft.com/office/powerpoint/2010/main" val="2056870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C183DB2-4634-4C44-A3F6-C3436B501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F87F4-BC2F-42E1-B5C8-195E73DBB40B}"/>
              </a:ext>
            </a:extLst>
          </p:cNvPr>
          <p:cNvSpPr txBox="1"/>
          <p:nvPr/>
        </p:nvSpPr>
        <p:spPr>
          <a:xfrm>
            <a:off x="973123" y="2551837"/>
            <a:ext cx="10763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Анализ современной нейровизуализации - настоящая задача больших данных </a:t>
            </a:r>
            <a:r>
              <a:rPr kumimoji="0" lang="en-US" altLang="ru-RU" sz="3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( </a:t>
            </a:r>
            <a:r>
              <a:rPr kumimoji="0" lang="en-US" altLang="ru-RU" sz="3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BigData</a:t>
            </a:r>
            <a:r>
              <a:rPr kumimoji="0" lang="en-US" altLang="ru-RU" sz="3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)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</a:t>
            </a:r>
            <a:r>
              <a:rPr kumimoji="0" lang="ru-RU" altLang="ru-RU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155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C183DB2-4634-4C44-A3F6-C3436B501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F87F4-BC2F-42E1-B5C8-195E73DBB40B}"/>
              </a:ext>
            </a:extLst>
          </p:cNvPr>
          <p:cNvSpPr txBox="1"/>
          <p:nvPr/>
        </p:nvSpPr>
        <p:spPr>
          <a:xfrm>
            <a:off x="973123" y="2551837"/>
            <a:ext cx="107630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Цель курса: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сделать обзор тем нейробиологии, относящихся к сбору, анализу и интерпретации данных нейровизуализации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altLang="ru-RU" sz="2800" dirty="0"/>
              <a:t>познакомиться с актуальными т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ехническими методами диагностических исследований и лечебных воздействий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3903002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D13F932-0221-446A-BB99-0F98E3F4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989773-CCD8-4C0B-BD17-7F5395EC1FF6}"/>
              </a:ext>
            </a:extLst>
          </p:cNvPr>
          <p:cNvSpPr txBox="1"/>
          <p:nvPr/>
        </p:nvSpPr>
        <p:spPr>
          <a:xfrm>
            <a:off x="914399" y="1132514"/>
            <a:ext cx="1052818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Neuroscience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является недавно </a:t>
            </a:r>
            <a:r>
              <a:rPr lang="ru-RU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сформировавшимя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многодисциплинарным изучением биологических основ поведения (публикации на эту тему можно найти как на 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ubMed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так и на 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Physical Review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 и включает: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нейроанатомию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нейрохимию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нейрофизиологию</a:t>
            </a:r>
            <a:endParaRPr lang="en-US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нейропсихологию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и т.д.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cs typeface="Times New Roman" panose="02020603050405020304" pitchFamily="18" charset="0"/>
            </a:endParaRPr>
          </a:p>
          <a:p>
            <a:r>
              <a:rPr lang="ru-RU" dirty="0">
                <a:cs typeface="Times New Roman" panose="02020603050405020304" pitchFamily="18" charset="0"/>
              </a:rPr>
              <a:t>Основные направления: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молекулярная когнитивная нейронаука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клиническая нейронаука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вычислительная нейронаука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и т .д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В переводе зарубежных источников есть различия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</a:rPr>
              <a:t>Neurology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- неврология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Neuroscience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Нейронаука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(по аналогии: </a:t>
            </a: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С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татистика </a:t>
            </a:r>
            <a:r>
              <a:rPr lang="ru-RU" b="0" i="0" dirty="0">
                <a:solidFill>
                  <a:srgbClr val="202124"/>
                </a:solidFill>
                <a:effectLst/>
              </a:rPr>
              <a:t> ≠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DataScience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Информатика </a:t>
            </a:r>
            <a:r>
              <a:rPr lang="ru-RU" b="0" i="0" dirty="0">
                <a:solidFill>
                  <a:srgbClr val="202124"/>
                </a:solidFill>
                <a:effectLst/>
              </a:rPr>
              <a:t> ≠ </a:t>
            </a:r>
            <a:r>
              <a:rPr lang="en-US" b="0" i="0" dirty="0" err="1">
                <a:solidFill>
                  <a:srgbClr val="202124"/>
                </a:solidFill>
                <a:effectLst/>
              </a:rPr>
              <a:t>ComputerScience</a:t>
            </a:r>
            <a:r>
              <a:rPr lang="en-US" b="0" i="0" dirty="0">
                <a:solidFill>
                  <a:srgbClr val="202124"/>
                </a:solidFill>
                <a:effectLst/>
              </a:rPr>
              <a:t>)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1012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D13F932-0221-446A-BB99-0F98E3F4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989773-CCD8-4C0B-BD17-7F5395EC1FF6}"/>
              </a:ext>
            </a:extLst>
          </p:cNvPr>
          <p:cNvSpPr txBox="1"/>
          <p:nvPr/>
        </p:nvSpPr>
        <p:spPr>
          <a:xfrm>
            <a:off x="914399" y="1132514"/>
            <a:ext cx="10528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Нейровизуализация</a:t>
            </a: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набор методов для изображения структурных, функциональных и химических свойств центральной нервной системы.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B56A56-E5D9-4FEB-971A-F60F369E62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920" y="2078912"/>
            <a:ext cx="4091031" cy="409103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DFC00CE-148A-4C59-A1FA-5AE3B93D3C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320" y="2078913"/>
            <a:ext cx="4091030" cy="40910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9EC5C2-B3AB-4B7F-BFBF-D7E15EA545BF}"/>
              </a:ext>
            </a:extLst>
          </p:cNvPr>
          <p:cNvSpPr txBox="1"/>
          <p:nvPr/>
        </p:nvSpPr>
        <p:spPr>
          <a:xfrm>
            <a:off x="1126920" y="6258187"/>
            <a:ext cx="4091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hlinkClick r:id="rId5"/>
              </a:rPr>
              <a:t>Парасагиттальное МРТ головы пациента с доброкачественной семейной макроцефалией</a:t>
            </a:r>
            <a:endParaRPr lang="ru-RU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84638A-F5E6-49D6-8D7D-3871FF4F08B3}"/>
              </a:ext>
            </a:extLst>
          </p:cNvPr>
          <p:cNvSpPr txBox="1"/>
          <p:nvPr/>
        </p:nvSpPr>
        <p:spPr>
          <a:xfrm>
            <a:off x="6613320" y="6258187"/>
            <a:ext cx="40910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hlinkClick r:id="rId6"/>
              </a:rPr>
              <a:t>3-D-</a:t>
            </a:r>
            <a:r>
              <a:rPr lang="ru-RU" sz="1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  <a:hlinkClick r:id="rId6"/>
              </a:rPr>
              <a:t>МРТ части головы</a:t>
            </a:r>
            <a:endParaRPr lang="ru-RU" sz="1000" dirty="0"/>
          </a:p>
        </p:txBody>
      </p:sp>
    </p:spTree>
    <p:extLst>
      <p:ext uri="{BB962C8B-B14F-4D97-AF65-F5344CB8AC3E}">
        <p14:creationId xmlns:p14="http://schemas.microsoft.com/office/powerpoint/2010/main" val="35245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BA8D238-2D5F-42FA-8A08-9D20A4192A81}"/>
              </a:ext>
            </a:extLst>
          </p:cNvPr>
          <p:cNvSpPr txBox="1"/>
          <p:nvPr/>
        </p:nvSpPr>
        <p:spPr>
          <a:xfrm>
            <a:off x="1249959" y="2265028"/>
            <a:ext cx="77598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Тематика курса:</a:t>
            </a:r>
          </a:p>
          <a:p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altLang="ru-RU" dirty="0">
                <a:solidFill>
                  <a:srgbClr val="202124"/>
                </a:solidFill>
                <a:latin typeface="inherit"/>
              </a:rPr>
              <a:t>Структурная и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функциональная организация мозга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Терминология организации мозга</a:t>
            </a:r>
          </a:p>
          <a:p>
            <a:pPr marL="342900" indent="-342900">
              <a:buFont typeface="+mj-lt"/>
              <a:buAutoNum type="arabicPeriod"/>
            </a:pPr>
            <a:r>
              <a:rPr lang="ru-RU" altLang="ru-RU" dirty="0">
                <a:solidFill>
                  <a:srgbClr val="202124"/>
                </a:solidFill>
                <a:latin typeface="inherit"/>
              </a:rPr>
              <a:t>Нейронные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сети и коммуникации в мозге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Познавательная и когнитивная предметные области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Принципы </a:t>
            </a:r>
            <a:r>
              <a:rPr lang="ru-RU" dirty="0">
                <a:solidFill>
                  <a:srgbClr val="202124"/>
                </a:solidFill>
                <a:latin typeface="inherit"/>
              </a:rPr>
              <a:t>МРТ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Методы нейровизуализации (обзорно)</a:t>
            </a:r>
          </a:p>
          <a:p>
            <a:pPr marL="342900" indent="-342900">
              <a:buFont typeface="+mj-lt"/>
              <a:buAutoNum type="arabicPeriod"/>
            </a:pP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Экспериментальные исследования инженерного проектирования и нейровизуализации.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D13F932-0221-446A-BB99-0F98E3F4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899"/>
            <a:ext cx="4849536" cy="616387"/>
          </a:xfrm>
        </p:spPr>
        <p:txBody>
          <a:bodyPr/>
          <a:lstStyle/>
          <a:p>
            <a:br>
              <a:rPr lang="ru-RU" dirty="0"/>
            </a:b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Введение в курс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8754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302</Words>
  <Application>Microsoft Office PowerPoint</Application>
  <PresentationFormat>Широкоэкранный</PresentationFormat>
  <Paragraphs>48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Google Sans</vt:lpstr>
      <vt:lpstr>inherit</vt:lpstr>
      <vt:lpstr>u2400</vt:lpstr>
      <vt:lpstr>Тема Office</vt:lpstr>
      <vt:lpstr>Фундаментальная нейронаука и нейровизуализация</vt:lpstr>
      <vt:lpstr> Введение в курс</vt:lpstr>
      <vt:lpstr> Введение в курс</vt:lpstr>
      <vt:lpstr> Введение в курс</vt:lpstr>
      <vt:lpstr> Введение в курс</vt:lpstr>
      <vt:lpstr> Введение в курс</vt:lpstr>
      <vt:lpstr> Введение в курс</vt:lpstr>
      <vt:lpstr> Введение в курс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Фундаментальная нейронаука для нейровизуализации</dc:title>
  <dc:creator>Ilya Juhnowski</dc:creator>
  <cp:lastModifiedBy>Ilya Juhnowski</cp:lastModifiedBy>
  <cp:revision>23</cp:revision>
  <dcterms:created xsi:type="dcterms:W3CDTF">2021-08-12T17:32:45Z</dcterms:created>
  <dcterms:modified xsi:type="dcterms:W3CDTF">2021-08-13T04:30:09Z</dcterms:modified>
</cp:coreProperties>
</file>

<file path=docProps/thumbnail.jpeg>
</file>